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0"/>
  </p:notesMasterIdLst>
  <p:sldIdLst>
    <p:sldId id="453" r:id="rId5"/>
    <p:sldId id="428" r:id="rId6"/>
    <p:sldId id="455" r:id="rId7"/>
    <p:sldId id="438" r:id="rId8"/>
    <p:sldId id="457" r:id="rId9"/>
  </p:sldIdLst>
  <p:sldSz cx="9144000" cy="6858000" type="screen4x3"/>
  <p:notesSz cx="6797675" cy="987425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80" d="100"/>
          <a:sy n="80" d="100"/>
        </p:scale>
        <p:origin x="-9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6/17/2014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FBC8F-7200-45DD-A4E3-40F9EE47178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Round Same Side Corner Rectangle 3">
            <a:hlinkClick r:id="rId2" action="ppaction://hlinksldjump"/>
          </p:cNvPr>
          <p:cNvSpPr/>
          <p:nvPr userDrawn="1"/>
        </p:nvSpPr>
        <p:spPr>
          <a:xfrm>
            <a:off x="2567739" y="72005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</a:t>
            </a:r>
            <a:endParaRPr lang="en-GB" b="1" dirty="0"/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311404" y="717964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7" name="Round Same Side Corner Rectangle 6">
            <a:hlinkClick r:id="rId2" action="ppaction://hlinksldjump"/>
          </p:cNvPr>
          <p:cNvSpPr/>
          <p:nvPr userDrawn="1"/>
        </p:nvSpPr>
        <p:spPr>
          <a:xfrm>
            <a:off x="3055821" y="720054"/>
            <a:ext cx="396000" cy="357190"/>
          </a:xfrm>
          <a:prstGeom prst="round2Same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7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2</a:t>
            </a:r>
            <a:endParaRPr lang="en-GB" b="1" dirty="0"/>
          </a:p>
        </p:txBody>
      </p:sp>
      <p:sp>
        <p:nvSpPr>
          <p:cNvPr id="8" name="Round Same Side Corner Rectangle 7">
            <a:hlinkClick r:id="rId4" action="ppaction://hlinksldjump"/>
          </p:cNvPr>
          <p:cNvSpPr/>
          <p:nvPr userDrawn="1"/>
        </p:nvSpPr>
        <p:spPr>
          <a:xfrm>
            <a:off x="2027211" y="720054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LO6</a:t>
            </a:r>
            <a:endParaRPr lang="en-GB" sz="1400" b="1" dirty="0"/>
          </a:p>
        </p:txBody>
      </p:sp>
      <p:sp>
        <p:nvSpPr>
          <p:cNvPr id="11" name="Round Same Side Corner Rectangle 10">
            <a:hlinkClick r:id="rId2" action="ppaction://hlinksldjump"/>
          </p:cNvPr>
          <p:cNvSpPr/>
          <p:nvPr userDrawn="1"/>
        </p:nvSpPr>
        <p:spPr>
          <a:xfrm>
            <a:off x="3527928" y="720054"/>
            <a:ext cx="396000" cy="357190"/>
          </a:xfrm>
          <a:prstGeom prst="round2Same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3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8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6496" y="128507"/>
            <a:ext cx="1890000" cy="504056"/>
          </a:xfrm>
          <a:prstGeom prst="rect">
            <a:avLst/>
          </a:prstGeom>
        </p:spPr>
      </p:pic>
      <p:sp>
        <p:nvSpPr>
          <p:cNvPr id="4" name="Round Same Side Corner Rectangle 3">
            <a:hlinkClick r:id="" action="ppaction://noaction"/>
          </p:cNvPr>
          <p:cNvSpPr/>
          <p:nvPr userDrawn="1"/>
        </p:nvSpPr>
        <p:spPr>
          <a:xfrm>
            <a:off x="3312750" y="720054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12</a:t>
            </a:r>
            <a:endParaRPr lang="en-GB" b="1" dirty="0"/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311404" y="717964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8" name="Round Same Side Corner Rectangle 7">
            <a:hlinkClick r:id="rId4" action="ppaction://hlinksldjump"/>
          </p:cNvPr>
          <p:cNvSpPr/>
          <p:nvPr userDrawn="1"/>
        </p:nvSpPr>
        <p:spPr>
          <a:xfrm>
            <a:off x="2027211" y="720054"/>
            <a:ext cx="468519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LO1</a:t>
            </a:r>
            <a:endParaRPr lang="en-GB" sz="1400" b="1" dirty="0"/>
          </a:p>
        </p:txBody>
      </p:sp>
      <p:sp>
        <p:nvSpPr>
          <p:cNvPr id="7" name="Round Same Side Corner Rectangle 6">
            <a:hlinkClick r:id="" action="ppaction://noaction"/>
          </p:cNvPr>
          <p:cNvSpPr/>
          <p:nvPr userDrawn="1"/>
        </p:nvSpPr>
        <p:spPr>
          <a:xfrm>
            <a:off x="3780758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13</a:t>
            </a:r>
            <a:endParaRPr lang="en-GB" b="1" dirty="0"/>
          </a:p>
        </p:txBody>
      </p:sp>
      <p:sp>
        <p:nvSpPr>
          <p:cNvPr id="10" name="Round Same Side Corner Rectangle 9">
            <a:hlinkClick r:id="" action="ppaction://noaction"/>
          </p:cNvPr>
          <p:cNvSpPr/>
          <p:nvPr userDrawn="1"/>
        </p:nvSpPr>
        <p:spPr>
          <a:xfrm>
            <a:off x="4248766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14</a:t>
            </a:r>
            <a:endParaRPr lang="en-GB" b="1" dirty="0"/>
          </a:p>
        </p:txBody>
      </p:sp>
      <p:sp>
        <p:nvSpPr>
          <p:cNvPr id="11" name="Round Same Side Corner Rectangle 10">
            <a:hlinkClick r:id="" action="ppaction://noaction"/>
          </p:cNvPr>
          <p:cNvSpPr/>
          <p:nvPr userDrawn="1"/>
        </p:nvSpPr>
        <p:spPr>
          <a:xfrm>
            <a:off x="4716862" y="728321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15</a:t>
            </a:r>
            <a:endParaRPr lang="en-GB" b="1" dirty="0"/>
          </a:p>
        </p:txBody>
      </p:sp>
      <p:sp>
        <p:nvSpPr>
          <p:cNvPr id="12" name="Round Same Side Corner Rectangle 11">
            <a:hlinkClick r:id="" action="ppaction://noaction"/>
          </p:cNvPr>
          <p:cNvSpPr/>
          <p:nvPr userDrawn="1"/>
        </p:nvSpPr>
        <p:spPr>
          <a:xfrm>
            <a:off x="5195564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16</a:t>
            </a:r>
            <a:endParaRPr lang="en-GB" b="1" dirty="0"/>
          </a:p>
        </p:txBody>
      </p:sp>
      <p:sp>
        <p:nvSpPr>
          <p:cNvPr id="16" name="Round Same Side Corner Rectangle 15">
            <a:hlinkClick r:id="" action="ppaction://noaction"/>
          </p:cNvPr>
          <p:cNvSpPr/>
          <p:nvPr userDrawn="1"/>
        </p:nvSpPr>
        <p:spPr>
          <a:xfrm>
            <a:off x="5663995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17</a:t>
            </a:r>
            <a:endParaRPr lang="en-GB" b="1" dirty="0"/>
          </a:p>
        </p:txBody>
      </p:sp>
      <p:sp>
        <p:nvSpPr>
          <p:cNvPr id="17" name="Round Same Side Corner Rectangle 16">
            <a:hlinkClick r:id="" action="ppaction://noaction"/>
          </p:cNvPr>
          <p:cNvSpPr/>
          <p:nvPr userDrawn="1"/>
        </p:nvSpPr>
        <p:spPr>
          <a:xfrm>
            <a:off x="6132426" y="729079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18</a:t>
            </a:r>
            <a:endParaRPr lang="en-GB" b="1" dirty="0"/>
          </a:p>
        </p:txBody>
      </p:sp>
      <p:sp>
        <p:nvSpPr>
          <p:cNvPr id="20" name="Round Same Side Corner Rectangle 19">
            <a:hlinkClick r:id="rId3" action="ppaction://hlinksldjump"/>
          </p:cNvPr>
          <p:cNvSpPr/>
          <p:nvPr userDrawn="1"/>
        </p:nvSpPr>
        <p:spPr>
          <a:xfrm>
            <a:off x="2567651" y="729079"/>
            <a:ext cx="672668" cy="357190"/>
          </a:xfrm>
          <a:prstGeom prst="round2SameRect">
            <a:avLst/>
          </a:prstGeom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1-11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541972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6496" y="128507"/>
            <a:ext cx="189000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2984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11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5" r:id="rId6"/>
    <p:sldLayoutId id="2147483704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949280"/>
            <a:ext cx="8208912" cy="771076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9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01 –Website Development</a:t>
            </a:r>
            <a:endParaRPr lang="en-GB" sz="29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Footer Placeholder 18"/>
          <p:cNvSpPr txBox="1">
            <a:spLocks/>
          </p:cNvSpPr>
          <p:nvPr/>
        </p:nvSpPr>
        <p:spPr>
          <a:xfrm>
            <a:off x="25583" y="6592267"/>
            <a:ext cx="9719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ICT Dept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0648"/>
            <a:ext cx="8496944" cy="15841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547664" y="530677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OCR Nationals – Level 02</a:t>
            </a:r>
          </a:p>
          <a:p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Website Design and Creation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3" y="431666"/>
            <a:ext cx="1152128" cy="11521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427" y="1913106"/>
            <a:ext cx="2812037" cy="281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4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5 – Assignment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329547"/>
              </p:ext>
            </p:extLst>
          </p:nvPr>
        </p:nvGraphicFramePr>
        <p:xfrm>
          <a:off x="6408514" y="2060848"/>
          <a:ext cx="2411958" cy="13023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User form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400" baseline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M/D)</a:t>
                      </a:r>
                    </a:p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GB" sz="1600" b="1" dirty="0" smtClean="0"/>
              <a:t>LO5 – </a:t>
            </a:r>
            <a:r>
              <a:rPr lang="en-GB" sz="1600" dirty="0" smtClean="0"/>
              <a:t>Creating a User Form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help </a:t>
            </a: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Smarts Leisure Park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create more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user interaction within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their website.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70609"/>
              </p:ext>
            </p:extLst>
          </p:nvPr>
        </p:nvGraphicFramePr>
        <p:xfrm>
          <a:off x="395536" y="2244432"/>
          <a:ext cx="5904656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4656"/>
              </a:tblGrid>
              <a:tr h="43204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Smarts Leisure Park have asked you to design a multimedia website for Smarts Leisure Park. Smarts Leisure Park is situated in a forest near Southampton. It offers a range of activities such as cycling, canoeing and nature trails. You have been asked to co-ordinate their website activities. Smarts Leisure Park is working with local schools and businesses to provide a range of corporate events for the community.</a:t>
                      </a:r>
                    </a:p>
                    <a:p>
                      <a:pPr marL="365760" lvl="1" indent="-256032">
                        <a:buSzPct val="68000"/>
                        <a:buFont typeface="Wingdings 3"/>
                        <a:buChar char=""/>
                      </a:pPr>
                      <a:r>
                        <a:rPr lang="en-GB" sz="1600" dirty="0" smtClean="0"/>
                        <a:t>Smarts Leisure Park would like to have a user form that should be for interested people to complete, asking for more information on recycling issues. They would like this form to be dynamic and useful so they</a:t>
                      </a:r>
                      <a:r>
                        <a:rPr lang="en-GB" sz="1600" baseline="0" dirty="0" smtClean="0"/>
                        <a:t> will require it to have options in drop down menus, tick boxes and preferably linked to an email for submission.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776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5 – Assignment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98864"/>
              </p:ext>
            </p:extLst>
          </p:nvPr>
        </p:nvGraphicFramePr>
        <p:xfrm>
          <a:off x="6228184" y="2060848"/>
          <a:ext cx="2592288" cy="3938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59228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Useful questioning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Restricted answers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Clear formatting and layout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Drop Down Menus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Tick Boxes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Form Field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Clear indication of purpose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 of language (D)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Varied questions (D)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Email submission (D)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GB" sz="1600" b="1" dirty="0"/>
              <a:t>LO5 – </a:t>
            </a:r>
            <a:r>
              <a:rPr lang="en-GB" sz="1600" dirty="0"/>
              <a:t>Creating a User Form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help </a:t>
            </a: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Smarts Leisure Park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create more user interaction within their website.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62533"/>
              </p:ext>
            </p:extLst>
          </p:nvPr>
        </p:nvGraphicFramePr>
        <p:xfrm>
          <a:off x="395536" y="2189192"/>
          <a:ext cx="5832648" cy="39761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"/>
                <a:gridCol w="5616624"/>
              </a:tblGrid>
              <a:tr h="3694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Assignment Tasks (P, M, D)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946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6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 grade</a:t>
                      </a: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Candidates will include a user form on one of their website pages.</a:t>
                      </a:r>
                    </a:p>
                    <a:p>
                      <a:pPr lvl="0"/>
                      <a:endParaRPr kumimoji="0"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Merit grade</a:t>
                      </a: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form will have a range of methods of response including drop down menus. </a:t>
                      </a:r>
                    </a:p>
                    <a:p>
                      <a:r>
                        <a:rPr kumimoji="0"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form will be evidenced working.</a:t>
                      </a:r>
                    </a:p>
                    <a:p>
                      <a:endParaRPr kumimoji="0" lang="en-GB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Distinction grade</a:t>
                      </a:r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form will have a wide range of methods of response including drop down menus and form fields.</a:t>
                      </a:r>
                    </a:p>
                    <a:p>
                      <a:r>
                        <a:rPr kumimoji="0"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form will be evidenced working to an email submission address.</a:t>
                      </a:r>
                    </a:p>
                  </a:txBody>
                  <a:tcPr/>
                </a:tc>
              </a:tr>
              <a:tr h="3237189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636912"/>
            <a:ext cx="139732" cy="1397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225372"/>
            <a:ext cx="139732" cy="1397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657420"/>
            <a:ext cx="139732" cy="139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501008"/>
            <a:ext cx="139732" cy="1397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41168"/>
            <a:ext cx="139732" cy="1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447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5 – Task 1</a:t>
            </a:r>
            <a:endParaRPr lang="en-GB" sz="3600" b="1" dirty="0" smtClean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45540"/>
              </p:ext>
            </p:extLst>
          </p:nvPr>
        </p:nvGraphicFramePr>
        <p:xfrm>
          <a:off x="6408514" y="2060848"/>
          <a:ext cx="2411958" cy="41826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endParaRPr lang="en-GB" sz="1400" dirty="0" smtClean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Useful questioning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Restricted answers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Clear formatting and layout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Drop Down Menus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Tick Boxes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Form Field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Clear indication of purpose (M/D)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 of language (D)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Varied questions (D)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Email submission (D)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GB" sz="1600" b="1" dirty="0"/>
              <a:t>LO5 – </a:t>
            </a:r>
            <a:r>
              <a:rPr lang="en-GB" sz="1600" dirty="0"/>
              <a:t>Creating a User Form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528" y="162880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You need to complete the following tasks in order to help </a:t>
            </a: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Smarts Leisure Park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create more user interaction within their website.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46633"/>
              </p:ext>
            </p:extLst>
          </p:nvPr>
        </p:nvGraphicFramePr>
        <p:xfrm>
          <a:off x="395536" y="2204864"/>
          <a:ext cx="5832648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745"/>
                <a:gridCol w="5554903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1 (P, M, D)</a:t>
                      </a:r>
                    </a:p>
                    <a:p>
                      <a:pPr marL="0" lvl="1" indent="0">
                        <a:buSzPct val="68000"/>
                        <a:buFont typeface="Wingdings 3"/>
                        <a:buNone/>
                      </a:pPr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Smarts Leisure Park need a feedback form created so the user can either interact with the company about issues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or preferences. This can either be a booking form so the customer can purchase or reserve events or a feedback form where the customer can give their opinion on what is good or bad about the website or the park.</a:t>
                      </a:r>
                    </a:p>
                    <a:p>
                      <a:pPr marL="0" lvl="1" indent="0">
                        <a:buSzPct val="68000"/>
                        <a:buFont typeface="Wingdings 3"/>
                        <a:buNone/>
                      </a:pP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The company will use this form to improve the way they do business so the questions need to be relevant.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the creation of the feedback form with some functionality.</a:t>
                      </a:r>
                      <a:endParaRPr kumimoji="0" lang="en-GB" sz="16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EC12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the Creation of Drop down Menus and Tick Boxes on your user form.</a:t>
                      </a:r>
                    </a:p>
                  </a:txBody>
                  <a:tcPr/>
                </a:tc>
              </a:tr>
              <a:tr h="2971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linking the Submit button on your user form to an email address.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1"/>
          <p:cNvSpPr txBox="1">
            <a:spLocks/>
          </p:cNvSpPr>
          <p:nvPr/>
        </p:nvSpPr>
        <p:spPr>
          <a:xfrm>
            <a:off x="219621" y="1092845"/>
            <a:ext cx="8715375" cy="5007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LO5 – Assessment (P, M, D)</a:t>
            </a:r>
            <a:endParaRPr lang="en-GB" sz="3200" b="1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4343" y="1085402"/>
            <a:ext cx="8715375" cy="558395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95250" indent="0">
              <a:buNone/>
            </a:pPr>
            <a:r>
              <a:rPr lang="en-GB" sz="1700" dirty="0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10262"/>
              </p:ext>
            </p:extLst>
          </p:nvPr>
        </p:nvGraphicFramePr>
        <p:xfrm>
          <a:off x="616867" y="1340768"/>
          <a:ext cx="7934045" cy="3560601"/>
        </p:xfrm>
        <a:graphic>
          <a:graphicData uri="http://schemas.openxmlformats.org/drawingml/2006/table">
            <a:tbl>
              <a:tblPr/>
              <a:tblGrid>
                <a:gridCol w="1074813"/>
                <a:gridCol w="5184576"/>
                <a:gridCol w="1008112"/>
                <a:gridCol w="666544"/>
              </a:tblGrid>
              <a:tr h="337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</a:t>
                      </a:r>
                      <a:endParaRPr lang="en-ZA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Activities</a:t>
                      </a:r>
                      <a:endParaRPr lang="en-ZA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</a:t>
                      </a:r>
                      <a:endParaRPr lang="en-ZA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Staff</a:t>
                      </a:r>
                      <a:endParaRPr lang="en-ZA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480180">
                <a:tc gridSpan="4">
                  <a:txBody>
                    <a:bodyPr/>
                    <a:lstStyle/>
                    <a:p>
                      <a:r>
                        <a:rPr lang="en-GB" sz="1800" b="1" dirty="0" smtClean="0"/>
                        <a:t>LO5 – </a:t>
                      </a:r>
                      <a:r>
                        <a:rPr lang="en-GB" sz="1800" b="0" dirty="0" smtClean="0"/>
                        <a:t>Creating a User Form</a:t>
                      </a:r>
                      <a:endParaRPr lang="en-ZA" sz="1800" b="0" dirty="0"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5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the creation of the feedback form with some functionality.</a:t>
                      </a:r>
                      <a:endParaRPr kumimoji="0" lang="en-GB" sz="24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kumimoji="0"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(M/D)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the Creation of Drop down Menus and Tick Boxes on your user form.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5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kumimoji="0"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(D)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linking the Submit button on your user form to an email address.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8641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eWeston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DD945F-B7B0-4691-A0D0-E2EAD6DA23B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BrookeWeston</Template>
  <TotalTime>23562</TotalTime>
  <Words>634</Words>
  <Application>Microsoft Office PowerPoint</Application>
  <PresentationFormat>On-screen Show (4:3)</PresentationFormat>
  <Paragraphs>85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BrookeWeston</vt:lpstr>
      <vt:lpstr>PowerPoint Presentation</vt:lpstr>
      <vt:lpstr>Learning Outcome 5 – Assignment</vt:lpstr>
      <vt:lpstr>Learning Outcome 5 – Assignment</vt:lpstr>
      <vt:lpstr>Learning Outcome 5 – Task 1</vt:lpstr>
      <vt:lpstr>LO5 – Assessment (P, M, D)</vt:lpstr>
    </vt:vector>
  </TitlesOfParts>
  <Company>Brooke Weston 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R002 Unit 2 - LO3 Cambridge L2</dc:title>
  <dc:subject>eBusiness</dc:subject>
  <dc:creator>KPA</dc:creator>
  <cp:lastModifiedBy>Stephen Rafferty</cp:lastModifiedBy>
  <cp:revision>1126</cp:revision>
  <cp:lastPrinted>2012-09-28T14:36:43Z</cp:lastPrinted>
  <dcterms:created xsi:type="dcterms:W3CDTF">2008-03-12T11:01:44Z</dcterms:created>
  <dcterms:modified xsi:type="dcterms:W3CDTF">2014-06-17T08:25:35Z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Brooke Weston Academy</vt:lpwstr>
  </property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